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93" r:id="rId4"/>
    <p:sldId id="288" r:id="rId5"/>
    <p:sldId id="295" r:id="rId6"/>
    <p:sldId id="289" r:id="rId7"/>
    <p:sldId id="290" r:id="rId8"/>
    <p:sldId id="292" r:id="rId9"/>
    <p:sldId id="291" r:id="rId10"/>
    <p:sldId id="294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E4D347-F6FD-82B0-E213-7297E144E2C1}" name="Samantha Bellwood" initials="SB" userId="S::sbellwood@agri.nv.gov::bed53b62-dc94-471f-b50f-70ae3f9b9c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984"/>
    <a:srgbClr val="3FA9F5"/>
    <a:srgbClr val="009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A025D-B4B8-4427-BCBD-6242BD2C5541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CB4F33-8887-4DC1-8F80-5F501E486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B4F33-8887-4DC1-8F80-5F501E4867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9700" y="5810250"/>
            <a:ext cx="9455150" cy="927100"/>
          </a:xfrm>
          <a:prstGeom prst="rect">
            <a:avLst/>
          </a:prstGeom>
          <a:solidFill>
            <a:srgbClr val="3FA9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139700" y="148817"/>
            <a:ext cx="9455150" cy="927100"/>
          </a:xfrm>
          <a:prstGeom prst="rect">
            <a:avLst/>
          </a:prstGeom>
          <a:solidFill>
            <a:srgbClr val="009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a_logo_col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35" y="2095654"/>
            <a:ext cx="2092615" cy="2196351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20134" y="2122905"/>
            <a:ext cx="5782733" cy="891228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3022069"/>
            <a:ext cx="5781675" cy="516998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b="0" dirty="0"/>
              <a:t>Presenter Name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0134" y="3556001"/>
            <a:ext cx="5781675" cy="516998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b="0" dirty="0"/>
              <a:t>Presenter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3" y="4080935"/>
            <a:ext cx="5781675" cy="516998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b="0" dirty="0"/>
              <a:t>Date, if applicable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868" y="63441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5121712-0393-4C57-ADD2-A5C92B8FD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8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2" y="281252"/>
            <a:ext cx="8288867" cy="64161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9263" y="1277938"/>
            <a:ext cx="828833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300" y="63507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5121712-0393-4C57-ADD2-A5C92B8FD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00599" y="1379009"/>
            <a:ext cx="3886200" cy="42164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48732" y="1379009"/>
            <a:ext cx="3886200" cy="421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300" y="63507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5121712-0393-4C57-ADD2-A5C92B8FD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2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49263" y="1295400"/>
            <a:ext cx="8237537" cy="3894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283201"/>
            <a:ext cx="8237537" cy="439738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300" y="63507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5121712-0393-4C57-ADD2-A5C92B8FD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1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39700" y="139700"/>
            <a:ext cx="9455150" cy="927100"/>
          </a:xfrm>
          <a:prstGeom prst="rect">
            <a:avLst/>
          </a:prstGeom>
          <a:solidFill>
            <a:srgbClr val="009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667"/>
            <a:ext cx="8229600" cy="435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39700" y="5810250"/>
            <a:ext cx="9455150" cy="927100"/>
          </a:xfrm>
          <a:prstGeom prst="rect">
            <a:avLst/>
          </a:prstGeom>
          <a:solidFill>
            <a:srgbClr val="3FA9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39" y="5858090"/>
            <a:ext cx="779641" cy="81992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241300" y="188873"/>
            <a:ext cx="6718300" cy="8779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34463" y="6063435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FFFF"/>
                </a:solidFill>
                <a:latin typeface="Verdana"/>
                <a:cs typeface="Verdana"/>
              </a:rPr>
              <a:t>agri.nv.gov</a:t>
            </a:r>
            <a:endParaRPr lang="en-US" b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732" y="281251"/>
            <a:ext cx="8238067" cy="65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300" y="63507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5121712-0393-4C57-ADD2-A5C92B8FD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4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1400961"/>
            <a:ext cx="6591727" cy="1613172"/>
          </a:xfrm>
        </p:spPr>
        <p:txBody>
          <a:bodyPr>
            <a:noAutofit/>
          </a:bodyPr>
          <a:lstStyle/>
          <a:p>
            <a:r>
              <a:rPr lang="en-US" sz="3200" dirty="0"/>
              <a:t>Capital Improvement Project Proposal</a:t>
            </a:r>
            <a:br>
              <a:rPr lang="en-US" sz="3200" dirty="0"/>
            </a:br>
            <a:r>
              <a:rPr lang="en-US" sz="2400" b="0" dirty="0"/>
              <a:t>Southern Warehouse Cold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0663" y="3022067"/>
            <a:ext cx="6171259" cy="217136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i="1" dirty="0"/>
              <a:t>Homa Anooshehpoor, Administrator</a:t>
            </a:r>
          </a:p>
          <a:p>
            <a:r>
              <a:rPr lang="en-US" sz="2400" i="1" dirty="0"/>
              <a:t>Division of Food and Nutrition</a:t>
            </a:r>
          </a:p>
        </p:txBody>
      </p:sp>
    </p:spTree>
    <p:extLst>
      <p:ext uri="{BB962C8B-B14F-4D97-AF65-F5344CB8AC3E}">
        <p14:creationId xmlns:p14="http://schemas.microsoft.com/office/powerpoint/2010/main" val="229867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4FBB-425E-4B74-8FF7-A26FA78F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Consequences If Not Approved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6625-0442-400B-BE12-AB42299E9B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Without an onsite solution, the NDA will continue to encounter inventory loss and compliance issues, placing federal program funding at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2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281251"/>
            <a:ext cx="8996516" cy="658549"/>
          </a:xfrm>
        </p:spPr>
        <p:txBody>
          <a:bodyPr>
            <a:noAutofit/>
          </a:bodyPr>
          <a:lstStyle/>
          <a:p>
            <a:r>
              <a:rPr lang="en-US" sz="2800" dirty="0"/>
              <a:t>Southern Warehouse Cold Storage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D66DA-7310-4A02-8C38-95E235DC39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732" y="1379010"/>
            <a:ext cx="8238067" cy="38854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The NDA manages two warehouses that store and distribute food to schools, community organizations, and Tribal communities.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b="0" dirty="0"/>
              <a:t>The Northern warehouse, located in Reno, has always had in-house cold storage.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b="0" dirty="0"/>
              <a:t>The Southern warehouse, located in Las Vegas, must utilize a third-party contractor for cold storage.</a:t>
            </a:r>
          </a:p>
        </p:txBody>
      </p:sp>
    </p:spTree>
    <p:extLst>
      <p:ext uri="{BB962C8B-B14F-4D97-AF65-F5344CB8AC3E}">
        <p14:creationId xmlns:p14="http://schemas.microsoft.com/office/powerpoint/2010/main" val="424748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44F651-D867-4DEE-935F-CB93143A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Southern Warehouse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7CC8C-7F65-4339-9E40-E96F61323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The Southern warehouse stores and distributes food for the National School Lunch Program (NSLP) and the Commodity Supplemental Food Program (CSFP) for low-income seniors</a:t>
            </a:r>
          </a:p>
          <a:p>
            <a:pPr lvl="1"/>
            <a:r>
              <a:rPr lang="en-US" sz="1800" b="0" dirty="0"/>
              <a:t>CSFP served 2,000 seniors per month in 2021</a:t>
            </a:r>
          </a:p>
          <a:p>
            <a:pPr lvl="1"/>
            <a:r>
              <a:rPr lang="en-US" sz="1800" b="0" dirty="0"/>
              <a:t>NSLP served 5,500,964 meals to school aged children in 2022</a:t>
            </a:r>
          </a:p>
        </p:txBody>
      </p:sp>
    </p:spTree>
    <p:extLst>
      <p:ext uri="{BB962C8B-B14F-4D97-AF65-F5344CB8AC3E}">
        <p14:creationId xmlns:p14="http://schemas.microsoft.com/office/powerpoint/2010/main" val="17892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EFA5-209C-4B9C-AE99-D63BCE9E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Southern Warehouse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40FA0D-EA16-4306-BC19-ED0BC373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263" y="1135325"/>
            <a:ext cx="8288337" cy="4419600"/>
          </a:xfrm>
        </p:spPr>
        <p:txBody>
          <a:bodyPr>
            <a:noAutofit/>
          </a:bodyPr>
          <a:lstStyle/>
          <a:p>
            <a:r>
              <a:rPr lang="en-US" sz="2100" b="0" dirty="0"/>
              <a:t>The Southern warehouse contains 5,150 sq. feet of dry storage space but has no cold storage capacity</a:t>
            </a:r>
          </a:p>
          <a:p>
            <a:r>
              <a:rPr lang="en-US" sz="2100" b="0" dirty="0"/>
              <a:t>The NDA currently leases 2,250 sq. feet of cold storage space from Las Vegas Ice &amp; Cold Storage for $68,000 per year.</a:t>
            </a:r>
          </a:p>
          <a:p>
            <a:r>
              <a:rPr lang="en-US" sz="2100" b="0" dirty="0"/>
              <a:t>This arrangement poses challenges for NDA staff when monitoring inventory, ensuring order accuracy, and tracking best-if-use-by dates</a:t>
            </a:r>
          </a:p>
        </p:txBody>
      </p:sp>
    </p:spTree>
    <p:extLst>
      <p:ext uri="{BB962C8B-B14F-4D97-AF65-F5344CB8AC3E}">
        <p14:creationId xmlns:p14="http://schemas.microsoft.com/office/powerpoint/2010/main" val="105911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320E-0209-CC02-832F-21AE9AC2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Southern 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C9B3-0C75-1841-D4DD-16DFE272A6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Challenges with  Current Arrangement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Over$24,000 worth of food has been lost to the two programs since January 2021 due to improper inventory rotation at the cold storage Facility, resulting in spoilage</a:t>
            </a:r>
          </a:p>
          <a:p>
            <a:r>
              <a:rPr lang="en-US" sz="1800" b="0" dirty="0"/>
              <a:t>Orders pulled by cold storage staff are often incorrect or occasionally contain past-date food, resulting in delivery delays to our partners</a:t>
            </a:r>
          </a:p>
          <a:p>
            <a:r>
              <a:rPr lang="en-US" sz="1800" b="0" dirty="0"/>
              <a:t>NDA staff spend approximately 100 hours per year driving to and waiting at the cold storage facility, putting over 1,000 miles per year on NDA vehicles</a:t>
            </a:r>
          </a:p>
          <a:p>
            <a:r>
              <a:rPr lang="en-US" sz="1800" b="0" dirty="0"/>
              <a:t>A lack of control over the food inventory makes ensuring compliance with federal regulations unnecessarily difficult and time consuming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244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4EA5-094A-4064-86BC-6318B185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3158-112B-4C18-84C7-FC65F8D421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0" dirty="0"/>
              <a:t>The NDA requests assistance from the State Public Works Division to develop on-site cold storage capacity, in the same location as the Southern warehouse, consisting of:</a:t>
            </a:r>
          </a:p>
          <a:p>
            <a:pPr lvl="1"/>
            <a:r>
              <a:rPr lang="en-US" sz="1800" b="0" dirty="0"/>
              <a:t>an engineered concrete supporting six (6) cold storage containers</a:t>
            </a:r>
          </a:p>
          <a:p>
            <a:pPr lvl="1"/>
            <a:r>
              <a:rPr lang="en-US" sz="1800" b="0" dirty="0"/>
              <a:t>Containers can serve as coolers or freezers to accommodate all types of products</a:t>
            </a:r>
          </a:p>
          <a:p>
            <a:pPr lvl="1"/>
            <a:r>
              <a:rPr lang="en-US" sz="1800" b="0" dirty="0"/>
              <a:t> NDA staff would be able to monitor condition of all products and ensure accuracy of all </a:t>
            </a:r>
            <a:r>
              <a:rPr lang="en-US" sz="1900" b="0" dirty="0"/>
              <a:t>orders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02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1CD1-F006-445A-AE97-76B5EDD3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Current Warehouse Dry Storage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91E450-5A08-4CD4-9C47-C2AF5C647A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92320" y="1065401"/>
            <a:ext cx="6330892" cy="4748169"/>
          </a:xfrm>
        </p:spPr>
      </p:pic>
    </p:spTree>
    <p:extLst>
      <p:ext uri="{BB962C8B-B14F-4D97-AF65-F5344CB8AC3E}">
        <p14:creationId xmlns:p14="http://schemas.microsoft.com/office/powerpoint/2010/main" val="225405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65D2-D589-4DE0-A23D-3DEE819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Las Vegas Property &amp; Proposed Location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928BD3-6117-4E51-8A58-D8AA997D0B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798AC1-2433-4ABF-BDC9-09CFE92EF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BF14D-B983-41FC-AAD0-BDD1A4D2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5061"/>
            <a:ext cx="8556829" cy="456247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60A52BC-89AF-4826-AFA0-80787FF552AB}"/>
              </a:ext>
            </a:extLst>
          </p:cNvPr>
          <p:cNvSpPr/>
          <p:nvPr/>
        </p:nvSpPr>
        <p:spPr>
          <a:xfrm>
            <a:off x="2298583" y="4773168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69D7F-88B0-4775-B0E6-5A65CEA5FF1C}"/>
              </a:ext>
            </a:extLst>
          </p:cNvPr>
          <p:cNvSpPr txBox="1"/>
          <p:nvPr/>
        </p:nvSpPr>
        <p:spPr>
          <a:xfrm>
            <a:off x="830510" y="4382889"/>
            <a:ext cx="158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Proposed Location For Cold Storage</a:t>
            </a:r>
          </a:p>
        </p:txBody>
      </p:sp>
    </p:spTree>
    <p:extLst>
      <p:ext uri="{BB962C8B-B14F-4D97-AF65-F5344CB8AC3E}">
        <p14:creationId xmlns:p14="http://schemas.microsoft.com/office/powerpoint/2010/main" val="80745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3D5A-DB3C-4EA3-B295-4E267F8B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Proposed Cold Storage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8DE5C-C879-4C54-82FF-49EABD02C1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81134" y="1057013"/>
            <a:ext cx="6353263" cy="4764947"/>
          </a:xfrm>
        </p:spPr>
      </p:pic>
    </p:spTree>
    <p:extLst>
      <p:ext uri="{BB962C8B-B14F-4D97-AF65-F5344CB8AC3E}">
        <p14:creationId xmlns:p14="http://schemas.microsoft.com/office/powerpoint/2010/main" val="50637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15462</TotalTime>
  <Words>415</Words>
  <Application>Microsoft Office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Capital Improvement Project Proposal Southern Warehouse Cold Storage</vt:lpstr>
      <vt:lpstr>Southern Warehouse Cold Storage Project</vt:lpstr>
      <vt:lpstr>Southern Warehouse Services</vt:lpstr>
      <vt:lpstr>Southern Warehouse</vt:lpstr>
      <vt:lpstr>Southern Warehouse</vt:lpstr>
      <vt:lpstr>Proposed Solution</vt:lpstr>
      <vt:lpstr>Current Warehouse Dry Storage</vt:lpstr>
      <vt:lpstr>Las Vegas Property &amp; Proposed Location</vt:lpstr>
      <vt:lpstr>Proposed Cold Storage Location</vt:lpstr>
      <vt:lpstr>Consequences If Not Approved</vt:lpstr>
    </vt:vector>
  </TitlesOfParts>
  <Company>Department of Agriculture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Allured</dc:creator>
  <cp:lastModifiedBy>Homa Anooshehpoor</cp:lastModifiedBy>
  <cp:revision>131</cp:revision>
  <cp:lastPrinted>2018-08-21T18:36:37Z</cp:lastPrinted>
  <dcterms:created xsi:type="dcterms:W3CDTF">2016-05-31T20:48:23Z</dcterms:created>
  <dcterms:modified xsi:type="dcterms:W3CDTF">2022-08-22T15:06:18Z</dcterms:modified>
</cp:coreProperties>
</file>